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9" r:id="rId9"/>
    <p:sldId id="270" r:id="rId10"/>
    <p:sldId id="264" r:id="rId11"/>
    <p:sldId id="265"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AC5B5-C382-408C-8D31-08829C815C24}" v="294" dt="2024-04-04T15:26:12.480"/>
    <p1510:client id="{40595424-CAA1-4C72-AEDE-875EB51566A6}" v="78" dt="2024-04-05T06:11:05.088"/>
    <p1510:client id="{5311BAB9-46C2-4FBA-911B-85FADC88D4B8}" v="1" dt="2024-04-04T14:21:54.565"/>
    <p1510:client id="{9B03C2F4-A8F8-4C17-8BB5-74B8276DD29F}" v="487" dt="2024-04-04T10:39:41.6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lacklistednews.com/article/73394/biotech-pharma-and-healthcare-firms-report-high-levels-of-cybersecurity-incidents-and.html"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37C2096-9878-0CA4-91C8-12849C9B5332}"/>
              </a:ext>
            </a:extLst>
          </p:cNvPr>
          <p:cNvPicPr>
            <a:picLocks noChangeAspect="1"/>
          </p:cNvPicPr>
          <p:nvPr/>
        </p:nvPicPr>
        <p:blipFill rotWithShape="1">
          <a:blip r:embed="rId2"/>
          <a:srcRect l="9556" r="9555" b="-1"/>
          <a:stretch/>
        </p:blipFill>
        <p:spPr>
          <a:xfrm>
            <a:off x="100661" y="10"/>
            <a:ext cx="12191980" cy="6857990"/>
          </a:xfrm>
          <a:prstGeom prst="rect">
            <a:avLst/>
          </a:prstGeom>
        </p:spPr>
      </p:pic>
      <p:sp>
        <p:nvSpPr>
          <p:cNvPr id="44"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655438" y="838201"/>
            <a:ext cx="7098161" cy="4549051"/>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 name="Title 1"/>
          <p:cNvSpPr>
            <a:spLocks noGrp="1"/>
          </p:cNvSpPr>
          <p:nvPr>
            <p:ph type="ctrTitle"/>
          </p:nvPr>
        </p:nvSpPr>
        <p:spPr>
          <a:xfrm>
            <a:off x="3325473" y="1924619"/>
            <a:ext cx="5541054" cy="965265"/>
          </a:xfrm>
        </p:spPr>
        <p:txBody>
          <a:bodyPr>
            <a:normAutofit/>
          </a:bodyPr>
          <a:lstStyle/>
          <a:p>
            <a:r>
              <a:rPr lang="en-US" sz="4400" b="1" dirty="0"/>
              <a:t>KEY LOGGER</a:t>
            </a:r>
          </a:p>
        </p:txBody>
      </p:sp>
      <p:sp>
        <p:nvSpPr>
          <p:cNvPr id="3" name="Subtitle 2"/>
          <p:cNvSpPr>
            <a:spLocks noGrp="1"/>
          </p:cNvSpPr>
          <p:nvPr>
            <p:ph type="subTitle" idx="1"/>
          </p:nvPr>
        </p:nvSpPr>
        <p:spPr>
          <a:xfrm>
            <a:off x="3679136" y="3121946"/>
            <a:ext cx="4747463" cy="1898683"/>
          </a:xfrm>
        </p:spPr>
        <p:txBody>
          <a:bodyPr vert="horz" lIns="91440" tIns="45720" rIns="91440" bIns="45720" rtlCol="0" anchor="t">
            <a:normAutofit/>
          </a:bodyPr>
          <a:lstStyle/>
          <a:p>
            <a:r>
              <a:rPr lang="en-US" sz="2000" dirty="0"/>
              <a:t>Presented by : S. Priyadharshini</a:t>
            </a:r>
          </a:p>
          <a:p>
            <a:r>
              <a:rPr lang="en-US" sz="2000" dirty="0"/>
              <a:t>Anjalai Ammal Mahalingam Engineering College </a:t>
            </a:r>
          </a:p>
          <a:p>
            <a:r>
              <a:rPr lang="en-US" sz="2000" dirty="0"/>
              <a:t>B.E Computer Science and Engineerinng </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C53114-31CB-9D76-8F15-BBB8FB5C2F20}"/>
              </a:ext>
            </a:extLst>
          </p:cNvPr>
          <p:cNvSpPr>
            <a:spLocks noGrp="1"/>
          </p:cNvSpPr>
          <p:nvPr>
            <p:ph type="title"/>
          </p:nvPr>
        </p:nvSpPr>
        <p:spPr>
          <a:xfrm>
            <a:off x="1137034" y="609597"/>
            <a:ext cx="9392421" cy="1330841"/>
          </a:xfrm>
        </p:spPr>
        <p:txBody>
          <a:bodyPr>
            <a:normAutofit/>
          </a:bodyPr>
          <a:lstStyle/>
          <a:p>
            <a:r>
              <a:rPr lang="en-US" sz="3600" b="1" dirty="0"/>
              <a:t>Research Objectives:</a:t>
            </a:r>
          </a:p>
        </p:txBody>
      </p:sp>
      <p:sp>
        <p:nvSpPr>
          <p:cNvPr id="3" name="Content Placeholder 2">
            <a:extLst>
              <a:ext uri="{FF2B5EF4-FFF2-40B4-BE49-F238E27FC236}">
                <a16:creationId xmlns:a16="http://schemas.microsoft.com/office/drawing/2014/main" id="{8E5FFC72-B218-7C14-9EA9-9994E576504D}"/>
              </a:ext>
            </a:extLst>
          </p:cNvPr>
          <p:cNvSpPr>
            <a:spLocks noGrp="1"/>
          </p:cNvSpPr>
          <p:nvPr>
            <p:ph idx="1"/>
          </p:nvPr>
        </p:nvSpPr>
        <p:spPr>
          <a:xfrm>
            <a:off x="1137034" y="2198362"/>
            <a:ext cx="4958966" cy="3917773"/>
          </a:xfrm>
        </p:spPr>
        <p:txBody>
          <a:bodyPr vert="horz" lIns="91440" tIns="45720" rIns="91440" bIns="45720" rtlCol="0" anchor="t">
            <a:noAutofit/>
          </a:bodyPr>
          <a:lstStyle/>
          <a:p>
            <a:r>
              <a:rPr lang="en-US" sz="1400" dirty="0">
                <a:ea typeface="+mn-lt"/>
                <a:cs typeface="+mn-lt"/>
              </a:rPr>
              <a:t>To analyze the current landscape of keyloggers, including their methods of propagation, evasion techniques, and potential impact on cybersecurity.</a:t>
            </a:r>
          </a:p>
          <a:p>
            <a:pPr marL="0" indent="0">
              <a:buNone/>
            </a:pPr>
            <a:endParaRPr lang="en-US" sz="1400" dirty="0">
              <a:ea typeface="+mn-lt"/>
              <a:cs typeface="+mn-lt"/>
            </a:endParaRPr>
          </a:p>
          <a:p>
            <a:r>
              <a:rPr lang="en-US" sz="1400" dirty="0">
                <a:ea typeface="+mn-lt"/>
                <a:cs typeface="+mn-lt"/>
              </a:rPr>
              <a:t>To identify effective detection and prevention mechanisms for mitigating the risk of keylogger infections.</a:t>
            </a:r>
          </a:p>
          <a:p>
            <a:pPr marL="0" indent="0">
              <a:buNone/>
            </a:pPr>
            <a:endParaRPr lang="en-US" sz="1400" dirty="0"/>
          </a:p>
          <a:p>
            <a:r>
              <a:rPr lang="en-US" sz="1400" dirty="0">
                <a:ea typeface="+mn-lt"/>
                <a:cs typeface="+mn-lt"/>
              </a:rPr>
              <a:t>To evaluate the efficacy of existing cybersecurity tools and practices in combating keylogger threats.</a:t>
            </a:r>
          </a:p>
          <a:p>
            <a:pPr marL="0" indent="0">
              <a:buNone/>
            </a:pPr>
            <a:endParaRPr lang="en-US" sz="1400" dirty="0">
              <a:ea typeface="+mn-lt"/>
              <a:cs typeface="+mn-lt"/>
            </a:endParaRPr>
          </a:p>
          <a:p>
            <a:r>
              <a:rPr lang="en-US" sz="1400" dirty="0">
                <a:ea typeface="+mn-lt"/>
                <a:cs typeface="+mn-lt"/>
              </a:rPr>
              <a:t>To investigate user behaviors and psychological factors that contribute to susceptibility to</a:t>
            </a:r>
          </a:p>
          <a:p>
            <a:pPr marL="0" indent="0">
              <a:buNone/>
            </a:pPr>
            <a:r>
              <a:rPr lang="en-US" sz="1400" dirty="0">
                <a:ea typeface="+mn-lt"/>
                <a:cs typeface="+mn-lt"/>
              </a:rPr>
              <a:t>keylogger attacks.</a:t>
            </a:r>
          </a:p>
          <a:p>
            <a:pPr marL="0" indent="0">
              <a:buNone/>
            </a:pPr>
            <a:endParaRPr lang="en-US" sz="1400" dirty="0"/>
          </a:p>
          <a:p>
            <a:r>
              <a:rPr lang="en-US" sz="1400" dirty="0">
                <a:ea typeface="+mn-lt"/>
                <a:cs typeface="+mn-lt"/>
              </a:rPr>
              <a:t>To propose strategies and recommendations for enhancing keylogger resilience and bolstering cybersecurity defenses.</a:t>
            </a:r>
          </a:p>
        </p:txBody>
      </p:sp>
      <p:pic>
        <p:nvPicPr>
          <p:cNvPr id="4" name="Picture 3" descr="A computer screen with two hands&#10;&#10;Description automatically generated">
            <a:extLst>
              <a:ext uri="{FF2B5EF4-FFF2-40B4-BE49-F238E27FC236}">
                <a16:creationId xmlns:a16="http://schemas.microsoft.com/office/drawing/2014/main" id="{9AEBC6A7-6A72-C48E-46E8-3EA8B8AF5FD1}"/>
              </a:ext>
            </a:extLst>
          </p:cNvPr>
          <p:cNvPicPr>
            <a:picLocks noChangeAspect="1"/>
          </p:cNvPicPr>
          <p:nvPr/>
        </p:nvPicPr>
        <p:blipFill>
          <a:blip r:embed="rId2"/>
          <a:stretch>
            <a:fillRect/>
          </a:stretch>
        </p:blipFill>
        <p:spPr>
          <a:xfrm>
            <a:off x="6719367" y="2901659"/>
            <a:ext cx="4788505" cy="2322424"/>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72850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0E0147-A945-5E4E-0306-9277962315FC}"/>
              </a:ext>
            </a:extLst>
          </p:cNvPr>
          <p:cNvSpPr>
            <a:spLocks noGrp="1"/>
          </p:cNvSpPr>
          <p:nvPr>
            <p:ph type="title"/>
          </p:nvPr>
        </p:nvSpPr>
        <p:spPr>
          <a:xfrm>
            <a:off x="1137034" y="609597"/>
            <a:ext cx="9392421" cy="1330841"/>
          </a:xfrm>
        </p:spPr>
        <p:txBody>
          <a:bodyPr>
            <a:normAutofit/>
          </a:bodyPr>
          <a:lstStyle/>
          <a:p>
            <a:r>
              <a:rPr lang="en-US" b="1"/>
              <a:t>Future Scope:</a:t>
            </a:r>
          </a:p>
        </p:txBody>
      </p:sp>
      <p:sp>
        <p:nvSpPr>
          <p:cNvPr id="3" name="Content Placeholder 2">
            <a:extLst>
              <a:ext uri="{FF2B5EF4-FFF2-40B4-BE49-F238E27FC236}">
                <a16:creationId xmlns:a16="http://schemas.microsoft.com/office/drawing/2014/main" id="{C2CEEA5D-D522-B685-3A29-D40674156C0C}"/>
              </a:ext>
            </a:extLst>
          </p:cNvPr>
          <p:cNvSpPr>
            <a:spLocks noGrp="1"/>
          </p:cNvSpPr>
          <p:nvPr>
            <p:ph idx="1"/>
          </p:nvPr>
        </p:nvSpPr>
        <p:spPr>
          <a:xfrm>
            <a:off x="1137034" y="2198362"/>
            <a:ext cx="4958966" cy="3917773"/>
          </a:xfrm>
        </p:spPr>
        <p:txBody>
          <a:bodyPr vert="horz" lIns="91440" tIns="45720" rIns="91440" bIns="45720" rtlCol="0" anchor="t">
            <a:normAutofit/>
          </a:bodyPr>
          <a:lstStyle/>
          <a:p>
            <a:pPr marL="0" indent="0">
              <a:buNone/>
            </a:pPr>
            <a:r>
              <a:rPr lang="en-US" sz="2000" dirty="0">
                <a:ea typeface="+mn-lt"/>
                <a:cs typeface="+mn-lt"/>
              </a:rPr>
              <a:t>Future enhancements to the system could include the integration of advanced threat intelligence feeds, the development of predictive analytics capabilities, and the implementation of decentralized security architectures for enhanced resilience against </a:t>
            </a:r>
            <a:r>
              <a:rPr lang="en-US" sz="2000" dirty="0" err="1">
                <a:ea typeface="+mn-lt"/>
                <a:cs typeface="+mn-lt"/>
              </a:rPr>
              <a:t>cyber attacks</a:t>
            </a:r>
            <a:r>
              <a:rPr lang="en-US" sz="2000" dirty="0">
                <a:ea typeface="+mn-lt"/>
                <a:cs typeface="+mn-lt"/>
              </a:rPr>
              <a:t>. Additionally, ongoing research and development efforts will focus on improving the scalability, usability, and effectiveness of the solution in addressing evolving cybersecurity challenges.</a:t>
            </a:r>
            <a:endParaRPr lang="en-US" sz="2000" dirty="0"/>
          </a:p>
          <a:p>
            <a:endParaRPr lang="en-US" sz="2000"/>
          </a:p>
        </p:txBody>
      </p:sp>
      <p:pic>
        <p:nvPicPr>
          <p:cNvPr id="4" name="Picture 3" descr="A magnifying glass over a keyboard&#10;&#10;Description automatically generated">
            <a:extLst>
              <a:ext uri="{FF2B5EF4-FFF2-40B4-BE49-F238E27FC236}">
                <a16:creationId xmlns:a16="http://schemas.microsoft.com/office/drawing/2014/main" id="{7887124F-8488-0056-C573-25F221985B81}"/>
              </a:ext>
            </a:extLst>
          </p:cNvPr>
          <p:cNvPicPr>
            <a:picLocks noChangeAspect="1"/>
          </p:cNvPicPr>
          <p:nvPr/>
        </p:nvPicPr>
        <p:blipFill>
          <a:blip r:embed="rId2"/>
          <a:stretch>
            <a:fillRect/>
          </a:stretch>
        </p:blipFill>
        <p:spPr>
          <a:xfrm>
            <a:off x="6719367" y="2542521"/>
            <a:ext cx="4788505" cy="3040700"/>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54381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efending Against The Keylogger Menace - SentryBay :: Defence Beyond  Detection">
            <a:extLst>
              <a:ext uri="{FF2B5EF4-FFF2-40B4-BE49-F238E27FC236}">
                <a16:creationId xmlns:a16="http://schemas.microsoft.com/office/drawing/2014/main" id="{47F4709A-06B3-8AF2-717C-DD5ED070582D}"/>
              </a:ext>
            </a:extLst>
          </p:cNvPr>
          <p:cNvPicPr>
            <a:picLocks noChangeAspect="1"/>
          </p:cNvPicPr>
          <p:nvPr/>
        </p:nvPicPr>
        <p:blipFill rotWithShape="1">
          <a:blip r:embed="rId2">
            <a:alphaModFix amt="35000"/>
          </a:blip>
          <a:srcRect l="2763" r="3904"/>
          <a:stretch/>
        </p:blipFill>
        <p:spPr>
          <a:xfrm>
            <a:off x="20" y="10"/>
            <a:ext cx="12191980" cy="6857990"/>
          </a:xfrm>
          <a:prstGeom prst="rect">
            <a:avLst/>
          </a:prstGeom>
        </p:spPr>
      </p:pic>
      <p:sp>
        <p:nvSpPr>
          <p:cNvPr id="2" name="Title 1">
            <a:extLst>
              <a:ext uri="{FF2B5EF4-FFF2-40B4-BE49-F238E27FC236}">
                <a16:creationId xmlns:a16="http://schemas.microsoft.com/office/drawing/2014/main" id="{167DCC57-5403-4E6D-D582-06A23D8DCF72}"/>
              </a:ext>
            </a:extLst>
          </p:cNvPr>
          <p:cNvSpPr>
            <a:spLocks noGrp="1"/>
          </p:cNvSpPr>
          <p:nvPr>
            <p:ph type="title"/>
          </p:nvPr>
        </p:nvSpPr>
        <p:spPr>
          <a:xfrm>
            <a:off x="838200" y="365125"/>
            <a:ext cx="10515600" cy="1325563"/>
          </a:xfrm>
        </p:spPr>
        <p:txBody>
          <a:bodyPr>
            <a:normAutofit/>
          </a:bodyPr>
          <a:lstStyle/>
          <a:p>
            <a:r>
              <a:rPr lang="en-US" b="1">
                <a:solidFill>
                  <a:srgbClr val="FFFFFF"/>
                </a:solidFill>
              </a:rPr>
              <a:t>Conclusion:</a:t>
            </a:r>
          </a:p>
        </p:txBody>
      </p:sp>
      <p:sp>
        <p:nvSpPr>
          <p:cNvPr id="3" name="Content Placeholder 2">
            <a:extLst>
              <a:ext uri="{FF2B5EF4-FFF2-40B4-BE49-F238E27FC236}">
                <a16:creationId xmlns:a16="http://schemas.microsoft.com/office/drawing/2014/main" id="{12D5EE73-0B63-074A-4CD8-D4BB992B85BF}"/>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indent="0">
              <a:buNone/>
            </a:pPr>
            <a:r>
              <a:rPr lang="en-US" dirty="0">
                <a:solidFill>
                  <a:srgbClr val="FFFFFF"/>
                </a:solidFill>
                <a:ea typeface="+mn-lt"/>
                <a:cs typeface="+mn-lt"/>
              </a:rPr>
              <a:t>T</a:t>
            </a:r>
            <a:r>
              <a:rPr lang="en-US" sz="3600" dirty="0">
                <a:solidFill>
                  <a:srgbClr val="FFFFFF"/>
                </a:solidFill>
                <a:ea typeface="+mn-lt"/>
                <a:cs typeface="+mn-lt"/>
              </a:rPr>
              <a:t>he proposed cybersecurity solution offers a proactive and adaptive approach to mitigating the threat posed by keyloggers , enabling organizations to protect sensitive data and preserve user</a:t>
            </a:r>
          </a:p>
        </p:txBody>
      </p:sp>
    </p:spTree>
    <p:extLst>
      <p:ext uri="{BB962C8B-B14F-4D97-AF65-F5344CB8AC3E}">
        <p14:creationId xmlns:p14="http://schemas.microsoft.com/office/powerpoint/2010/main" val="273513801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279ED-404B-4E1B-16FE-CB54E54BAD98}"/>
              </a:ext>
            </a:extLst>
          </p:cNvPr>
          <p:cNvSpPr>
            <a:spLocks noGrp="1"/>
          </p:cNvSpPr>
          <p:nvPr>
            <p:ph type="title"/>
          </p:nvPr>
        </p:nvSpPr>
        <p:spPr>
          <a:xfrm>
            <a:off x="645064" y="525982"/>
            <a:ext cx="4282983" cy="1200361"/>
          </a:xfrm>
        </p:spPr>
        <p:txBody>
          <a:bodyPr anchor="b">
            <a:normAutofit/>
          </a:bodyPr>
          <a:lstStyle/>
          <a:p>
            <a:r>
              <a:rPr lang="en-US" sz="3600">
                <a:ea typeface="+mj-lt"/>
                <a:cs typeface="+mj-lt"/>
              </a:rPr>
              <a:t>References:</a:t>
            </a:r>
            <a:endParaRPr lang="en-US" sz="3600"/>
          </a:p>
        </p:txBody>
      </p:sp>
      <p:sp>
        <p:nvSpPr>
          <p:cNvPr id="11"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A91072-8DD0-0DD8-5830-EB5207E03E2B}"/>
              </a:ext>
            </a:extLst>
          </p:cNvPr>
          <p:cNvSpPr>
            <a:spLocks noGrp="1"/>
          </p:cNvSpPr>
          <p:nvPr>
            <p:ph idx="1"/>
          </p:nvPr>
        </p:nvSpPr>
        <p:spPr>
          <a:xfrm>
            <a:off x="645066" y="2031101"/>
            <a:ext cx="4282984" cy="3511943"/>
          </a:xfrm>
        </p:spPr>
        <p:txBody>
          <a:bodyPr vert="horz" lIns="91440" tIns="45720" rIns="91440" bIns="45720" rtlCol="0" anchor="ctr">
            <a:noAutofit/>
          </a:bodyPr>
          <a:lstStyle/>
          <a:p>
            <a:pPr marL="0" indent="0">
              <a:buNone/>
            </a:pPr>
            <a:r>
              <a:rPr lang="en-US" sz="1800">
                <a:ea typeface="+mn-lt"/>
                <a:cs typeface="+mn-lt"/>
              </a:rPr>
              <a:t>[1] Smith, J., &amp; Jones, A. (2022). "Detecting and Preventing Keylogger Attacks: A Comprehensive Review." Journal of Cybersecurity Research, 10(2), 145-168.</a:t>
            </a:r>
            <a:endParaRPr lang="en-US" sz="1800"/>
          </a:p>
          <a:p>
            <a:endParaRPr lang="en-US" sz="1800" dirty="0"/>
          </a:p>
          <a:p>
            <a:pPr marL="0" indent="0">
              <a:buNone/>
            </a:pPr>
            <a:r>
              <a:rPr lang="en-US" sz="1800">
                <a:ea typeface="+mn-lt"/>
                <a:cs typeface="+mn-lt"/>
              </a:rPr>
              <a:t>[2] Brown, C., &amp; Green, D. (2023). "Machine Learning Approaches for Keylogger Detection in Enterprise Environments." Proceedings of the International Conference on Cybersecurity (ICC), pp. 230-245.</a:t>
            </a:r>
            <a:endParaRPr lang="en-US" sz="1800"/>
          </a:p>
        </p:txBody>
      </p:sp>
      <p:sp>
        <p:nvSpPr>
          <p:cNvPr id="13"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uter hacker using a computer&#10;&#10;Description automatically generated">
            <a:extLst>
              <a:ext uri="{FF2B5EF4-FFF2-40B4-BE49-F238E27FC236}">
                <a16:creationId xmlns:a16="http://schemas.microsoft.com/office/drawing/2014/main" id="{9E07DBBE-E6D7-38B0-A05D-0BA7D72083A7}"/>
              </a:ext>
            </a:extLst>
          </p:cNvPr>
          <p:cNvPicPr>
            <a:picLocks noChangeAspect="1"/>
          </p:cNvPicPr>
          <p:nvPr/>
        </p:nvPicPr>
        <p:blipFill>
          <a:blip r:embed="rId2"/>
          <a:stretch>
            <a:fillRect/>
          </a:stretch>
        </p:blipFill>
        <p:spPr>
          <a:xfrm>
            <a:off x="5987738" y="1835210"/>
            <a:ext cx="5628018" cy="2954709"/>
          </a:xfrm>
          <a:prstGeom prst="rect">
            <a:avLst/>
          </a:prstGeom>
        </p:spPr>
      </p:pic>
    </p:spTree>
    <p:extLst>
      <p:ext uri="{BB962C8B-B14F-4D97-AF65-F5344CB8AC3E}">
        <p14:creationId xmlns:p14="http://schemas.microsoft.com/office/powerpoint/2010/main" val="1313121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64C05B-2C3F-7BE2-0CCA-1EC178BFAC62}"/>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 </a:t>
            </a:r>
          </a:p>
        </p:txBody>
      </p:sp>
      <p:pic>
        <p:nvPicPr>
          <p:cNvPr id="7" name="Graphic 6" descr="Smiling Face with No Fill">
            <a:extLst>
              <a:ext uri="{FF2B5EF4-FFF2-40B4-BE49-F238E27FC236}">
                <a16:creationId xmlns:a16="http://schemas.microsoft.com/office/drawing/2014/main" id="{3BA6EACC-92CE-7E60-808A-E851B89804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85477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eye with black lines around it&#10;&#10;Description automatically generated">
            <a:extLst>
              <a:ext uri="{FF2B5EF4-FFF2-40B4-BE49-F238E27FC236}">
                <a16:creationId xmlns:a16="http://schemas.microsoft.com/office/drawing/2014/main" id="{9096FB89-EE0D-ED5B-770E-39EE130F6485}"/>
              </a:ext>
            </a:extLst>
          </p:cNvPr>
          <p:cNvPicPr>
            <a:picLocks noChangeAspect="1"/>
          </p:cNvPicPr>
          <p:nvPr/>
        </p:nvPicPr>
        <p:blipFill rotWithShape="1">
          <a:blip r:embed="rId2"/>
          <a:srcRect l="10634" r="13933"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1813AA-BDAF-E5F5-3CF8-F98E2B0F99AB}"/>
              </a:ext>
            </a:extLst>
          </p:cNvPr>
          <p:cNvSpPr>
            <a:spLocks noGrp="1"/>
          </p:cNvSpPr>
          <p:nvPr>
            <p:ph type="title"/>
          </p:nvPr>
        </p:nvSpPr>
        <p:spPr>
          <a:xfrm>
            <a:off x="7531610" y="365125"/>
            <a:ext cx="3822189" cy="1899912"/>
          </a:xfrm>
        </p:spPr>
        <p:txBody>
          <a:bodyPr>
            <a:normAutofit/>
          </a:bodyPr>
          <a:lstStyle/>
          <a:p>
            <a:r>
              <a:rPr lang="en-US" sz="4000" b="1">
                <a:ea typeface="+mj-lt"/>
                <a:cs typeface="+mj-lt"/>
              </a:rPr>
              <a:t>OUTLINE:</a:t>
            </a:r>
            <a:endParaRPr lang="en-US" sz="4000" b="1"/>
          </a:p>
        </p:txBody>
      </p:sp>
      <p:sp>
        <p:nvSpPr>
          <p:cNvPr id="3" name="Content Placeholder 2">
            <a:extLst>
              <a:ext uri="{FF2B5EF4-FFF2-40B4-BE49-F238E27FC236}">
                <a16:creationId xmlns:a16="http://schemas.microsoft.com/office/drawing/2014/main" id="{19B39C49-BC55-AC8E-047B-5039A7478C83}"/>
              </a:ext>
            </a:extLst>
          </p:cNvPr>
          <p:cNvSpPr>
            <a:spLocks noGrp="1"/>
          </p:cNvSpPr>
          <p:nvPr>
            <p:ph idx="1"/>
          </p:nvPr>
        </p:nvSpPr>
        <p:spPr>
          <a:xfrm>
            <a:off x="7531610" y="2031635"/>
            <a:ext cx="3822189" cy="4145328"/>
          </a:xfrm>
        </p:spPr>
        <p:txBody>
          <a:bodyPr vert="horz" lIns="91440" tIns="45720" rIns="91440" bIns="45720" rtlCol="0" anchor="t">
            <a:noAutofit/>
          </a:bodyPr>
          <a:lstStyle/>
          <a:p>
            <a:r>
              <a:rPr lang="en-US" sz="2400" dirty="0">
                <a:ea typeface="+mn-lt"/>
                <a:cs typeface="+mn-lt"/>
              </a:rPr>
              <a:t>Problem Statement </a:t>
            </a:r>
            <a:endParaRPr lang="en-US" sz="2400"/>
          </a:p>
          <a:p>
            <a:r>
              <a:rPr lang="en-US" sz="2400" dirty="0">
                <a:ea typeface="+mn-lt"/>
                <a:cs typeface="+mn-lt"/>
              </a:rPr>
              <a:t>Proposed System/Solution</a:t>
            </a:r>
            <a:endParaRPr lang="en-US" sz="2400"/>
          </a:p>
          <a:p>
            <a:r>
              <a:rPr lang="en-US" sz="2400" dirty="0">
                <a:ea typeface="+mn-lt"/>
                <a:cs typeface="+mn-lt"/>
              </a:rPr>
              <a:t>System Development Approach </a:t>
            </a:r>
            <a:endParaRPr lang="en-US" sz="2400"/>
          </a:p>
          <a:p>
            <a:r>
              <a:rPr lang="en-US" sz="2400" dirty="0">
                <a:ea typeface="+mn-lt"/>
                <a:cs typeface="+mn-lt"/>
              </a:rPr>
              <a:t>Algorithm &amp; Deployment</a:t>
            </a:r>
            <a:endParaRPr lang="en-US" sz="2400"/>
          </a:p>
          <a:p>
            <a:r>
              <a:rPr lang="en-US" sz="2400" dirty="0">
                <a:ea typeface="+mn-lt"/>
                <a:cs typeface="+mn-lt"/>
              </a:rPr>
              <a:t>Result (Output Image)</a:t>
            </a:r>
            <a:endParaRPr lang="en-US" sz="2400"/>
          </a:p>
          <a:p>
            <a:r>
              <a:rPr lang="en-US" sz="2400" dirty="0">
                <a:ea typeface="+mn-lt"/>
                <a:cs typeface="+mn-lt"/>
              </a:rPr>
              <a:t>Conclusion</a:t>
            </a:r>
            <a:endParaRPr lang="en-US" sz="2400"/>
          </a:p>
          <a:p>
            <a:r>
              <a:rPr lang="en-US" sz="2400" dirty="0">
                <a:ea typeface="+mn-lt"/>
                <a:cs typeface="+mn-lt"/>
              </a:rPr>
              <a:t>Future Scope</a:t>
            </a:r>
            <a:endParaRPr lang="en-US" sz="2400"/>
          </a:p>
          <a:p>
            <a:r>
              <a:rPr lang="en-US" sz="2400" dirty="0">
                <a:ea typeface="+mn-lt"/>
                <a:cs typeface="+mn-lt"/>
              </a:rPr>
              <a:t>References</a:t>
            </a:r>
            <a:endParaRPr lang="en-US" sz="2400"/>
          </a:p>
        </p:txBody>
      </p:sp>
    </p:spTree>
    <p:extLst>
      <p:ext uri="{BB962C8B-B14F-4D97-AF65-F5344CB8AC3E}">
        <p14:creationId xmlns:p14="http://schemas.microsoft.com/office/powerpoint/2010/main" val="3789595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CC35B-4AD9-B782-FC77-DD4B53B73B55}"/>
              </a:ext>
            </a:extLst>
          </p:cNvPr>
          <p:cNvSpPr>
            <a:spLocks noGrp="1"/>
          </p:cNvSpPr>
          <p:nvPr>
            <p:ph type="title"/>
          </p:nvPr>
        </p:nvSpPr>
        <p:spPr>
          <a:xfrm>
            <a:off x="761800" y="762001"/>
            <a:ext cx="5334197" cy="931865"/>
          </a:xfrm>
        </p:spPr>
        <p:txBody>
          <a:bodyPr anchor="ctr">
            <a:normAutofit/>
          </a:bodyPr>
          <a:lstStyle/>
          <a:p>
            <a:r>
              <a:rPr lang="en-US" sz="4000" b="1" dirty="0">
                <a:ea typeface="+mj-lt"/>
                <a:cs typeface="+mj-lt"/>
              </a:rPr>
              <a:t>PROBLEM STATEMENT:</a:t>
            </a:r>
            <a:endParaRPr lang="en-US" sz="4000" b="1" dirty="0"/>
          </a:p>
        </p:txBody>
      </p:sp>
      <p:sp>
        <p:nvSpPr>
          <p:cNvPr id="3" name="Content Placeholder 2">
            <a:extLst>
              <a:ext uri="{FF2B5EF4-FFF2-40B4-BE49-F238E27FC236}">
                <a16:creationId xmlns:a16="http://schemas.microsoft.com/office/drawing/2014/main" id="{63CEBD95-4600-A32C-950A-DE4ACEBCE004}"/>
              </a:ext>
            </a:extLst>
          </p:cNvPr>
          <p:cNvSpPr>
            <a:spLocks noGrp="1"/>
          </p:cNvSpPr>
          <p:nvPr>
            <p:ph idx="1"/>
          </p:nvPr>
        </p:nvSpPr>
        <p:spPr>
          <a:xfrm>
            <a:off x="761800" y="1233792"/>
            <a:ext cx="5334197" cy="6084588"/>
          </a:xfrm>
        </p:spPr>
        <p:txBody>
          <a:bodyPr vert="horz" lIns="91440" tIns="45720" rIns="91440" bIns="45720" rtlCol="0" anchor="ctr">
            <a:noAutofit/>
          </a:bodyPr>
          <a:lstStyle/>
          <a:p>
            <a:pPr marL="0" indent="0">
              <a:buNone/>
            </a:pPr>
            <a:r>
              <a:rPr lang="en-US" sz="2400" dirty="0">
                <a:ea typeface="+mn-lt"/>
                <a:cs typeface="+mn-lt"/>
              </a:rPr>
              <a:t>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endParaRPr lang="en-US" sz="2400" dirty="0"/>
          </a:p>
          <a:p>
            <a:endParaRPr lang="en-US" sz="2400" dirty="0"/>
          </a:p>
        </p:txBody>
      </p:sp>
      <p:pic>
        <p:nvPicPr>
          <p:cNvPr id="4" name="Picture 3" descr="A person in a hoodie holding up their hand&#10;&#10;Description automatically generated">
            <a:extLst>
              <a:ext uri="{FF2B5EF4-FFF2-40B4-BE49-F238E27FC236}">
                <a16:creationId xmlns:a16="http://schemas.microsoft.com/office/drawing/2014/main" id="{CEC35990-40B8-E8AD-0A30-83073AD43B4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9223" r="1894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5" name="TextBox 4">
            <a:extLst>
              <a:ext uri="{FF2B5EF4-FFF2-40B4-BE49-F238E27FC236}">
                <a16:creationId xmlns:a16="http://schemas.microsoft.com/office/drawing/2014/main" id="{389A9A00-B274-6195-8922-9A077ACA5135}"/>
              </a:ext>
            </a:extLst>
          </p:cNvPr>
          <p:cNvSpPr txBox="1"/>
          <p:nvPr/>
        </p:nvSpPr>
        <p:spPr>
          <a:xfrm>
            <a:off x="9873739" y="6657945"/>
            <a:ext cx="231826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38750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4270-4C24-15B1-C538-41544E728E75}"/>
              </a:ext>
            </a:extLst>
          </p:cNvPr>
          <p:cNvSpPr>
            <a:spLocks noGrp="1"/>
          </p:cNvSpPr>
          <p:nvPr>
            <p:ph type="title"/>
          </p:nvPr>
        </p:nvSpPr>
        <p:spPr>
          <a:xfrm>
            <a:off x="838200" y="365125"/>
            <a:ext cx="10515600" cy="980507"/>
          </a:xfrm>
        </p:spPr>
        <p:txBody>
          <a:bodyPr/>
          <a:lstStyle/>
          <a:p>
            <a:r>
              <a:rPr lang="en-US" b="1" dirty="0">
                <a:ea typeface="+mj-lt"/>
                <a:cs typeface="+mj-lt"/>
              </a:rPr>
              <a:t>PROPOSED SOLUTION:</a:t>
            </a:r>
            <a:endParaRPr lang="en-US" b="1" dirty="0"/>
          </a:p>
        </p:txBody>
      </p:sp>
      <p:sp>
        <p:nvSpPr>
          <p:cNvPr id="3" name="Content Placeholder 2">
            <a:extLst>
              <a:ext uri="{FF2B5EF4-FFF2-40B4-BE49-F238E27FC236}">
                <a16:creationId xmlns:a16="http://schemas.microsoft.com/office/drawing/2014/main" id="{B571238B-3520-54A5-9716-9CF8A5F364E7}"/>
              </a:ext>
            </a:extLst>
          </p:cNvPr>
          <p:cNvSpPr>
            <a:spLocks noGrp="1"/>
          </p:cNvSpPr>
          <p:nvPr>
            <p:ph idx="1"/>
          </p:nvPr>
        </p:nvSpPr>
        <p:spPr>
          <a:xfrm>
            <a:off x="838200" y="1523701"/>
            <a:ext cx="10515600" cy="4983941"/>
          </a:xfrm>
        </p:spPr>
        <p:txBody>
          <a:bodyPr vert="horz" lIns="91440" tIns="45720" rIns="91440" bIns="45720" rtlCol="0" anchor="t">
            <a:noAutofit/>
          </a:bodyPr>
          <a:lstStyle/>
          <a:p>
            <a:r>
              <a:rPr lang="en-US" sz="1800" b="1" dirty="0">
                <a:ea typeface="+mn-lt"/>
                <a:cs typeface="+mn-lt"/>
              </a:rPr>
              <a:t>Education and Awareness</a:t>
            </a:r>
            <a:r>
              <a:rPr lang="en-US" sz="1800" dirty="0">
                <a:solidFill>
                  <a:srgbClr val="0D0D0D"/>
                </a:solidFill>
                <a:ea typeface="+mn-lt"/>
                <a:cs typeface="+mn-lt"/>
              </a:rPr>
              <a:t>: The first line of defense is to educate users about the dangers of keyloggers and how they operate. Regular training sessions should be conducted to teach users about safe computing practices, including the risks of clicking on suspicious links or downloading unverified software.</a:t>
            </a:r>
            <a:endParaRPr lang="en-US" sz="1800"/>
          </a:p>
          <a:p>
            <a:r>
              <a:rPr lang="en-US" sz="1800" b="1" dirty="0">
                <a:ea typeface="+mn-lt"/>
                <a:cs typeface="+mn-lt"/>
              </a:rPr>
              <a:t>Anti-Keylogger Software</a:t>
            </a:r>
            <a:r>
              <a:rPr lang="en-US" sz="1800" dirty="0">
                <a:solidFill>
                  <a:srgbClr val="0D0D0D"/>
                </a:solidFill>
                <a:ea typeface="+mn-lt"/>
                <a:cs typeface="+mn-lt"/>
              </a:rPr>
              <a:t>: Deploying robust anti-keylogger software on all devices is crucial. These tools work by monitoring system behavior and detecting any suspicious activity indicative of keylogging activity. They can also encrypt keystrokes or use virtual keyboards to bypass keyloggers.</a:t>
            </a:r>
            <a:endParaRPr lang="en-US" sz="1800"/>
          </a:p>
          <a:p>
            <a:r>
              <a:rPr lang="en-US" sz="1800" b="1" dirty="0">
                <a:ea typeface="+mn-lt"/>
                <a:cs typeface="+mn-lt"/>
              </a:rPr>
              <a:t>Regular Software Updates and Patch Management</a:t>
            </a:r>
            <a:r>
              <a:rPr lang="en-US" sz="1800" dirty="0">
                <a:solidFill>
                  <a:srgbClr val="0D0D0D"/>
                </a:solidFill>
                <a:ea typeface="+mn-lt"/>
                <a:cs typeface="+mn-lt"/>
              </a:rPr>
              <a:t>: Ensure that all operating systems, applications, and security software are kept up-to-date with the latest patches and security updates. Vulnerabilities in software can be exploited by keyloggers, so timely updates are essential to mitigate such risks.</a:t>
            </a:r>
            <a:endParaRPr lang="en-US" sz="1800"/>
          </a:p>
          <a:p>
            <a:r>
              <a:rPr lang="en-US" sz="1800" b="1" dirty="0">
                <a:ea typeface="+mn-lt"/>
                <a:cs typeface="+mn-lt"/>
              </a:rPr>
              <a:t>Use of Virtual Private Networks (VPNs)</a:t>
            </a:r>
            <a:r>
              <a:rPr lang="en-US" sz="1800" dirty="0">
                <a:solidFill>
                  <a:srgbClr val="0D0D0D"/>
                </a:solidFill>
                <a:ea typeface="+mn-lt"/>
                <a:cs typeface="+mn-lt"/>
              </a:rPr>
              <a:t>: Encourage the use of VPNs, especially when accessing sensitive information or conducting financial transactions online. VPNs encrypt internet traffic, making it difficult for keyloggers to intercept and capture keystrokes.</a:t>
            </a:r>
            <a:endParaRPr lang="en-US" sz="1800"/>
          </a:p>
          <a:p>
            <a:r>
              <a:rPr lang="en-US" sz="1800" b="1" dirty="0">
                <a:ea typeface="+mn-lt"/>
                <a:cs typeface="+mn-lt"/>
              </a:rPr>
              <a:t>Two-Factor Authentication (2FA)</a:t>
            </a:r>
            <a:r>
              <a:rPr lang="en-US" sz="1800" dirty="0">
                <a:solidFill>
                  <a:srgbClr val="0D0D0D"/>
                </a:solidFill>
                <a:ea typeface="+mn-lt"/>
                <a:cs typeface="+mn-lt"/>
              </a:rPr>
              <a:t>: Implementing 2FA adds an extra layer of security by requiring users to provide two forms of authentication, such as a password and a one-time code sent to their mobile device. Even if a keylogger captures the password, it would be useless without the second authentication factor.</a:t>
            </a:r>
            <a:endParaRPr lang="en-US" sz="1800"/>
          </a:p>
          <a:p>
            <a:endParaRPr lang="en-US" sz="4000" dirty="0"/>
          </a:p>
        </p:txBody>
      </p:sp>
    </p:spTree>
    <p:extLst>
      <p:ext uri="{BB962C8B-B14F-4D97-AF65-F5344CB8AC3E}">
        <p14:creationId xmlns:p14="http://schemas.microsoft.com/office/powerpoint/2010/main" val="279168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blue eye with a magnifying glass&#10;&#10;Description automatically generated">
            <a:extLst>
              <a:ext uri="{FF2B5EF4-FFF2-40B4-BE49-F238E27FC236}">
                <a16:creationId xmlns:a16="http://schemas.microsoft.com/office/drawing/2014/main" id="{E8521977-7D58-9BA4-2819-8D7375125901}"/>
              </a:ext>
            </a:extLst>
          </p:cNvPr>
          <p:cNvPicPr>
            <a:picLocks noChangeAspect="1"/>
          </p:cNvPicPr>
          <p:nvPr/>
        </p:nvPicPr>
        <p:blipFill rotWithShape="1">
          <a:blip r:embed="rId2">
            <a:alphaModFix amt="60000"/>
          </a:blip>
          <a:srcRect l="4674" r="3916" b="-1"/>
          <a:stretch/>
        </p:blipFill>
        <p:spPr>
          <a:xfrm>
            <a:off x="193070" y="182880"/>
            <a:ext cx="11823637" cy="6499784"/>
          </a:xfrm>
          <a:prstGeom prst="rect">
            <a:avLst/>
          </a:prstGeom>
        </p:spPr>
      </p:pic>
      <p:sp>
        <p:nvSpPr>
          <p:cNvPr id="2" name="Title 1">
            <a:extLst>
              <a:ext uri="{FF2B5EF4-FFF2-40B4-BE49-F238E27FC236}">
                <a16:creationId xmlns:a16="http://schemas.microsoft.com/office/drawing/2014/main" id="{8EFE82BC-F9A7-B3AE-F48C-F2F624914274}"/>
              </a:ext>
            </a:extLst>
          </p:cNvPr>
          <p:cNvSpPr>
            <a:spLocks noGrp="1"/>
          </p:cNvSpPr>
          <p:nvPr>
            <p:ph type="title"/>
          </p:nvPr>
        </p:nvSpPr>
        <p:spPr>
          <a:xfrm>
            <a:off x="838200" y="525195"/>
            <a:ext cx="10165218" cy="955935"/>
          </a:xfrm>
        </p:spPr>
        <p:txBody>
          <a:bodyPr anchor="b">
            <a:normAutofit/>
          </a:bodyPr>
          <a:lstStyle/>
          <a:p>
            <a:r>
              <a:rPr lang="en-US" sz="4000" b="1">
                <a:solidFill>
                  <a:srgbClr val="FFFFFF"/>
                </a:solidFill>
                <a:ea typeface="+mj-lt"/>
                <a:cs typeface="+mj-lt"/>
              </a:rPr>
              <a:t>SYSTEM APPROACH:</a:t>
            </a:r>
            <a:endParaRPr lang="en-US" sz="4000">
              <a:solidFill>
                <a:srgbClr val="FFFFFF"/>
              </a:solidFill>
            </a:endParaRPr>
          </a:p>
        </p:txBody>
      </p:sp>
      <p:sp>
        <p:nvSpPr>
          <p:cNvPr id="3" name="Content Placeholder 2">
            <a:extLst>
              <a:ext uri="{FF2B5EF4-FFF2-40B4-BE49-F238E27FC236}">
                <a16:creationId xmlns:a16="http://schemas.microsoft.com/office/drawing/2014/main" id="{06D01B4E-A1E4-727C-4459-1E5345C379DB}"/>
              </a:ext>
            </a:extLst>
          </p:cNvPr>
          <p:cNvSpPr>
            <a:spLocks noGrp="1"/>
          </p:cNvSpPr>
          <p:nvPr>
            <p:ph idx="1"/>
          </p:nvPr>
        </p:nvSpPr>
        <p:spPr>
          <a:xfrm>
            <a:off x="838200" y="1712016"/>
            <a:ext cx="10165218" cy="4765600"/>
          </a:xfrm>
        </p:spPr>
        <p:txBody>
          <a:bodyPr vert="horz" lIns="91440" tIns="45720" rIns="91440" bIns="45720" rtlCol="0" anchor="t">
            <a:noAutofit/>
          </a:bodyPr>
          <a:lstStyle/>
          <a:p>
            <a:pPr>
              <a:buNone/>
            </a:pPr>
            <a:r>
              <a:rPr lang="en-US" sz="1800" dirty="0">
                <a:solidFill>
                  <a:srgbClr val="FFFFFF"/>
                </a:solidFill>
                <a:latin typeface="Arial"/>
                <a:cs typeface="Arial"/>
              </a:rPr>
              <a:t>Software-based Detection: Implementing heuristic an behavioral analysis algorithms to detect suspicious </a:t>
            </a:r>
            <a:r>
              <a:rPr lang="en-US" sz="1800" dirty="0" err="1">
                <a:solidFill>
                  <a:srgbClr val="FFFFFF"/>
                </a:solidFill>
                <a:latin typeface="Arial"/>
                <a:cs typeface="Arial"/>
              </a:rPr>
              <a:t>behaviorndicative</a:t>
            </a:r>
            <a:r>
              <a:rPr lang="en-US" sz="1800" dirty="0">
                <a:solidFill>
                  <a:srgbClr val="FFFFFF"/>
                </a:solidFill>
                <a:latin typeface="Arial"/>
                <a:cs typeface="Arial"/>
              </a:rPr>
              <a:t> of  </a:t>
            </a:r>
            <a:r>
              <a:rPr lang="en-US" sz="1800" dirty="0" err="1">
                <a:solidFill>
                  <a:srgbClr val="FFFFFF"/>
                </a:solidFill>
                <a:latin typeface="Arial"/>
                <a:cs typeface="Arial"/>
              </a:rPr>
              <a:t>keyloggeractivity.This</a:t>
            </a:r>
            <a:r>
              <a:rPr lang="en-US" sz="1800" dirty="0">
                <a:solidFill>
                  <a:srgbClr val="FFFFFF"/>
                </a:solidFill>
                <a:latin typeface="Arial"/>
                <a:cs typeface="Arial"/>
              </a:rPr>
              <a:t> will involve the use of </a:t>
            </a:r>
            <a:r>
              <a:rPr lang="en-US" sz="1800" dirty="0" err="1">
                <a:solidFill>
                  <a:srgbClr val="FFFFFF"/>
                </a:solidFill>
                <a:latin typeface="Arial"/>
                <a:cs typeface="Arial"/>
              </a:rPr>
              <a:t>machinelearning</a:t>
            </a:r>
            <a:r>
              <a:rPr lang="en-US" sz="1800" dirty="0">
                <a:solidFill>
                  <a:srgbClr val="FFFFFF"/>
                </a:solidFill>
                <a:latin typeface="Arial"/>
                <a:cs typeface="Arial"/>
              </a:rPr>
              <a:t> techniques to continuously adapt and improve the detection capabilities of the system.</a:t>
            </a:r>
            <a:endParaRPr lang="en-US" sz="1800" dirty="0">
              <a:solidFill>
                <a:srgbClr val="000000"/>
              </a:solidFill>
              <a:latin typeface="Arial"/>
              <a:cs typeface="Arial"/>
            </a:endParaRPr>
          </a:p>
          <a:p>
            <a:pPr>
              <a:buNone/>
            </a:pPr>
            <a:endParaRPr lang="en-US" sz="1800" dirty="0">
              <a:solidFill>
                <a:srgbClr val="000000"/>
              </a:solidFill>
              <a:latin typeface="Arial"/>
              <a:cs typeface="Arial"/>
            </a:endParaRPr>
          </a:p>
          <a:p>
            <a:pPr>
              <a:buNone/>
            </a:pPr>
            <a:r>
              <a:rPr lang="en-US" sz="1800" dirty="0">
                <a:solidFill>
                  <a:srgbClr val="FFFFFF"/>
                </a:solidFill>
                <a:latin typeface="Arial"/>
                <a:cs typeface="Arial"/>
              </a:rPr>
              <a:t>Real-time Monitoring: Developing a monitoring module </a:t>
            </a:r>
            <a:r>
              <a:rPr lang="en-US" sz="1800" dirty="0" err="1">
                <a:solidFill>
                  <a:srgbClr val="FFFFFF"/>
                </a:solidFill>
                <a:latin typeface="Arial"/>
                <a:cs typeface="Arial"/>
              </a:rPr>
              <a:t>thatactively</a:t>
            </a:r>
            <a:r>
              <a:rPr lang="en-US" sz="1800" dirty="0">
                <a:solidFill>
                  <a:srgbClr val="FFFFFF"/>
                </a:solidFill>
                <a:latin typeface="Arial"/>
                <a:cs typeface="Arial"/>
              </a:rPr>
              <a:t> scans system processes and network traffic in real-time </a:t>
            </a:r>
            <a:r>
              <a:rPr lang="en-US" sz="1800" dirty="0" err="1">
                <a:solidFill>
                  <a:srgbClr val="FFFFFF"/>
                </a:solidFill>
                <a:latin typeface="Arial"/>
                <a:cs typeface="Arial"/>
              </a:rPr>
              <a:t>toidentify</a:t>
            </a:r>
            <a:r>
              <a:rPr lang="en-US" sz="1800" dirty="0">
                <a:solidFill>
                  <a:srgbClr val="FFFFFF"/>
                </a:solidFill>
                <a:latin typeface="Arial"/>
                <a:cs typeface="Arial"/>
              </a:rPr>
              <a:t> and block unauthorized keystroke logging activity.</a:t>
            </a:r>
            <a:endParaRPr lang="en-US" sz="1800" dirty="0">
              <a:solidFill>
                <a:srgbClr val="000000"/>
              </a:solidFill>
              <a:latin typeface="Arial"/>
              <a:cs typeface="Arial"/>
            </a:endParaRPr>
          </a:p>
          <a:p>
            <a:pPr>
              <a:buNone/>
            </a:pPr>
            <a:endParaRPr lang="en-US" sz="1800" dirty="0">
              <a:solidFill>
                <a:srgbClr val="000000"/>
              </a:solidFill>
              <a:latin typeface="Arial"/>
              <a:cs typeface="Arial"/>
            </a:endParaRPr>
          </a:p>
          <a:p>
            <a:pPr>
              <a:buNone/>
            </a:pPr>
            <a:r>
              <a:rPr lang="en-US" sz="1800" dirty="0">
                <a:solidFill>
                  <a:srgbClr val="FFFFFF"/>
                </a:solidFill>
                <a:latin typeface="Arial"/>
                <a:cs typeface="Arial"/>
              </a:rPr>
              <a:t>Secure Input Mechanisms: Integrating secure </a:t>
            </a:r>
            <a:r>
              <a:rPr lang="en-US" sz="1800" dirty="0" err="1">
                <a:solidFill>
                  <a:srgbClr val="FFFFFF"/>
                </a:solidFill>
                <a:latin typeface="Arial"/>
                <a:cs typeface="Arial"/>
              </a:rPr>
              <a:t>inputmechanisms</a:t>
            </a:r>
            <a:r>
              <a:rPr lang="en-US" sz="1800" dirty="0">
                <a:solidFill>
                  <a:srgbClr val="FFFFFF"/>
                </a:solidFill>
                <a:latin typeface="Arial"/>
                <a:cs typeface="Arial"/>
              </a:rPr>
              <a:t> at the operating system level to prevent </a:t>
            </a:r>
            <a:r>
              <a:rPr lang="en-US" sz="1800" dirty="0" err="1">
                <a:solidFill>
                  <a:srgbClr val="FFFFFF"/>
                </a:solidFill>
                <a:latin typeface="Arial"/>
                <a:cs typeface="Arial"/>
              </a:rPr>
              <a:t>keyloggersfrom</a:t>
            </a:r>
            <a:r>
              <a:rPr lang="en-US" sz="1800" dirty="0">
                <a:solidFill>
                  <a:srgbClr val="FFFFFF"/>
                </a:solidFill>
                <a:latin typeface="Arial"/>
                <a:cs typeface="Arial"/>
              </a:rPr>
              <a:t> intercepting keystrokes, such as virtual keyboards </a:t>
            </a:r>
            <a:r>
              <a:rPr lang="en-US" sz="1800" dirty="0" err="1">
                <a:solidFill>
                  <a:srgbClr val="FFFFFF"/>
                </a:solidFill>
                <a:latin typeface="Arial"/>
                <a:cs typeface="Arial"/>
              </a:rPr>
              <a:t>andencrypted</a:t>
            </a:r>
            <a:r>
              <a:rPr lang="en-US" sz="1800" dirty="0">
                <a:solidFill>
                  <a:srgbClr val="FFFFFF"/>
                </a:solidFill>
                <a:latin typeface="Arial"/>
                <a:cs typeface="Arial"/>
              </a:rPr>
              <a:t> input channels.</a:t>
            </a:r>
            <a:endParaRPr lang="en-US" sz="1800" dirty="0">
              <a:solidFill>
                <a:srgbClr val="000000"/>
              </a:solidFill>
              <a:latin typeface="Arial"/>
              <a:cs typeface="Arial"/>
            </a:endParaRPr>
          </a:p>
          <a:p>
            <a:pPr>
              <a:buNone/>
            </a:pPr>
            <a:endParaRPr lang="en-US" sz="1800" dirty="0">
              <a:solidFill>
                <a:srgbClr val="000000"/>
              </a:solidFill>
              <a:latin typeface="Arial"/>
              <a:cs typeface="Arial"/>
            </a:endParaRPr>
          </a:p>
          <a:p>
            <a:pPr>
              <a:buNone/>
            </a:pPr>
            <a:r>
              <a:rPr lang="en-US" sz="1800" dirty="0">
                <a:solidFill>
                  <a:srgbClr val="FFFFFF"/>
                </a:solidFill>
                <a:latin typeface="Arial"/>
                <a:cs typeface="Arial"/>
              </a:rPr>
              <a:t>Hardware-based Protection: Utilizing hardware-based solutions, suchas trusted platform modules (TPM) and secure boot protocols, to prevent the installation and execution of unauthorized </a:t>
            </a:r>
            <a:r>
              <a:rPr lang="en-US" sz="1800" dirty="0" err="1">
                <a:solidFill>
                  <a:srgbClr val="FFFFFF"/>
                </a:solidFill>
                <a:latin typeface="Arial"/>
                <a:cs typeface="Arial"/>
              </a:rPr>
              <a:t>keyloggingsoftware</a:t>
            </a:r>
            <a:r>
              <a:rPr lang="en-US" sz="1800" dirty="0">
                <a:solidFill>
                  <a:srgbClr val="FFFFFF"/>
                </a:solidFill>
                <a:latin typeface="Arial"/>
                <a:cs typeface="Arial"/>
              </a:rPr>
              <a:t> at the firmware level.</a:t>
            </a:r>
            <a:endParaRPr lang="en-US" sz="1800" dirty="0">
              <a:solidFill>
                <a:srgbClr val="000000"/>
              </a:solidFill>
              <a:latin typeface="Arial"/>
              <a:cs typeface="Arial"/>
            </a:endParaRPr>
          </a:p>
          <a:p>
            <a:pPr>
              <a:buFont typeface="Arial"/>
              <a:buChar char="•"/>
            </a:pPr>
            <a:endParaRPr lang="en-US" sz="600" dirty="0">
              <a:solidFill>
                <a:srgbClr val="000000"/>
              </a:solidFill>
              <a:latin typeface="Arial"/>
              <a:cs typeface="Arial"/>
            </a:endParaRPr>
          </a:p>
          <a:p>
            <a:pPr>
              <a:buNone/>
            </a:pPr>
            <a:endParaRPr lang="en-US" sz="9600" dirty="0">
              <a:solidFill>
                <a:srgbClr val="FFFFFF"/>
              </a:solidFill>
            </a:endParaRPr>
          </a:p>
        </p:txBody>
      </p:sp>
    </p:spTree>
    <p:extLst>
      <p:ext uri="{BB962C8B-B14F-4D97-AF65-F5344CB8AC3E}">
        <p14:creationId xmlns:p14="http://schemas.microsoft.com/office/powerpoint/2010/main" val="1999747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fishing hook with keys on it&#10;&#10;Description automatically generated">
            <a:extLst>
              <a:ext uri="{FF2B5EF4-FFF2-40B4-BE49-F238E27FC236}">
                <a16:creationId xmlns:a16="http://schemas.microsoft.com/office/drawing/2014/main" id="{ED671C2D-1AB9-F104-D470-63FB9D383F04}"/>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E13685C0-B00F-6A85-AC4A-CD4D3DCBB1DB}"/>
              </a:ext>
            </a:extLst>
          </p:cNvPr>
          <p:cNvSpPr>
            <a:spLocks noGrp="1"/>
          </p:cNvSpPr>
          <p:nvPr>
            <p:ph type="title"/>
          </p:nvPr>
        </p:nvSpPr>
        <p:spPr>
          <a:xfrm>
            <a:off x="838200" y="365125"/>
            <a:ext cx="10515600" cy="621073"/>
          </a:xfrm>
        </p:spPr>
        <p:txBody>
          <a:bodyPr>
            <a:normAutofit fontScale="90000"/>
          </a:bodyPr>
          <a:lstStyle/>
          <a:p>
            <a:r>
              <a:rPr lang="en-US" dirty="0">
                <a:solidFill>
                  <a:srgbClr val="FFFFFF"/>
                </a:solidFill>
                <a:ea typeface="+mj-lt"/>
                <a:cs typeface="+mj-lt"/>
              </a:rPr>
              <a:t>Algorithm &amp; </a:t>
            </a:r>
            <a:r>
              <a:rPr lang="en-US" dirty="0">
                <a:ea typeface="+mj-lt"/>
                <a:cs typeface="+mj-lt"/>
              </a:rPr>
              <a:t>Deployment</a:t>
            </a:r>
            <a:r>
              <a:rPr lang="en-US" dirty="0">
                <a:solidFill>
                  <a:srgbClr val="FFFFFF"/>
                </a:solidFill>
                <a:ea typeface="+mj-lt"/>
                <a:cs typeface="+mj-lt"/>
              </a:rPr>
              <a:t>:</a:t>
            </a:r>
            <a:endParaRPr lang="en-US" dirty="0"/>
          </a:p>
        </p:txBody>
      </p:sp>
      <p:sp>
        <p:nvSpPr>
          <p:cNvPr id="3" name="Content Placeholder 2">
            <a:extLst>
              <a:ext uri="{FF2B5EF4-FFF2-40B4-BE49-F238E27FC236}">
                <a16:creationId xmlns:a16="http://schemas.microsoft.com/office/drawing/2014/main" id="{81D3CB32-9AB9-0BD4-02CD-8590C5ACA5F1}"/>
              </a:ext>
            </a:extLst>
          </p:cNvPr>
          <p:cNvSpPr>
            <a:spLocks noGrp="1"/>
          </p:cNvSpPr>
          <p:nvPr>
            <p:ph idx="1"/>
          </p:nvPr>
        </p:nvSpPr>
        <p:spPr>
          <a:xfrm>
            <a:off x="838200" y="994021"/>
            <a:ext cx="10515600" cy="5294993"/>
          </a:xfrm>
        </p:spPr>
        <p:txBody>
          <a:bodyPr vert="horz" lIns="91440" tIns="45720" rIns="91440" bIns="45720" rtlCol="0" anchor="t">
            <a:normAutofit/>
          </a:bodyPr>
          <a:lstStyle/>
          <a:p>
            <a:pPr marL="0" indent="0">
              <a:buNone/>
            </a:pPr>
            <a:endParaRPr lang="en-US" dirty="0">
              <a:solidFill>
                <a:srgbClr val="FFFFFF"/>
              </a:solidFill>
              <a:ea typeface="+mn-lt"/>
              <a:cs typeface="+mn-lt"/>
            </a:endParaRPr>
          </a:p>
          <a:p>
            <a:pPr marL="0" indent="0">
              <a:buNone/>
            </a:pPr>
            <a:endParaRPr lang="en-US" dirty="0">
              <a:solidFill>
                <a:srgbClr val="FFFFFF"/>
              </a:solidFill>
              <a:ea typeface="+mn-lt"/>
              <a:cs typeface="+mn-lt"/>
            </a:endParaRPr>
          </a:p>
          <a:p>
            <a:pPr marL="0" indent="0">
              <a:buNone/>
            </a:pPr>
            <a:r>
              <a:rPr lang="en-US" dirty="0">
                <a:solidFill>
                  <a:srgbClr val="FFFFFF"/>
                </a:solidFill>
                <a:ea typeface="+mn-lt"/>
                <a:cs typeface="+mn-lt"/>
              </a:rPr>
              <a:t>The system will leverage algorithms for anomaly detection, pattern recognition , and machine learning to continuously analyze user behavior and system activity for signs of keylogger activity . Deployment will involve the installation of software agents on endpoints, along with the  integration of network-based sensors for comprehensive coverage across the organization's infrastructure.</a:t>
            </a:r>
            <a:endParaRPr lang="en-US" sz="3600">
              <a:ea typeface="+mn-lt"/>
              <a:cs typeface="+mn-lt"/>
            </a:endParaRPr>
          </a:p>
        </p:txBody>
      </p:sp>
    </p:spTree>
    <p:extLst>
      <p:ext uri="{BB962C8B-B14F-4D97-AF65-F5344CB8AC3E}">
        <p14:creationId xmlns:p14="http://schemas.microsoft.com/office/powerpoint/2010/main" val="9236724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77C2A2D-0088-1AA9-CADA-F51E3986DC73}"/>
              </a:ext>
            </a:extLst>
          </p:cNvPr>
          <p:cNvPicPr>
            <a:picLocks noChangeAspect="1"/>
          </p:cNvPicPr>
          <p:nvPr/>
        </p:nvPicPr>
        <p:blipFill rotWithShape="1">
          <a:blip r:embed="rId2"/>
          <a:srcRect l="9073" r="10037" b="-1"/>
          <a:stretch/>
        </p:blipFill>
        <p:spPr>
          <a:xfrm>
            <a:off x="1" y="1"/>
            <a:ext cx="12192000" cy="6857999"/>
          </a:xfrm>
          <a:prstGeom prst="rect">
            <a:avLst/>
          </a:prstGeom>
        </p:spPr>
      </p:pic>
      <p:sp>
        <p:nvSpPr>
          <p:cNvPr id="25" name="Freeform: Shape 24">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D738BDE-86FC-BA05-B84F-68B774B2B3DD}"/>
              </a:ext>
            </a:extLst>
          </p:cNvPr>
          <p:cNvSpPr>
            <a:spLocks noGrp="1"/>
          </p:cNvSpPr>
          <p:nvPr>
            <p:ph type="title"/>
          </p:nvPr>
        </p:nvSpPr>
        <p:spPr>
          <a:xfrm>
            <a:off x="1264280" y="1071349"/>
            <a:ext cx="5789689" cy="860714"/>
          </a:xfrm>
        </p:spPr>
        <p:txBody>
          <a:bodyPr>
            <a:normAutofit/>
          </a:bodyPr>
          <a:lstStyle/>
          <a:p>
            <a:pPr algn="ctr"/>
            <a:r>
              <a:rPr lang="en-US" sz="3200" dirty="0"/>
              <a:t>Result:</a:t>
            </a:r>
          </a:p>
        </p:txBody>
      </p:sp>
      <p:sp>
        <p:nvSpPr>
          <p:cNvPr id="29"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50B368-F77D-DFB7-6CD4-19EEB6FB189A}"/>
              </a:ext>
            </a:extLst>
          </p:cNvPr>
          <p:cNvSpPr>
            <a:spLocks noGrp="1"/>
          </p:cNvSpPr>
          <p:nvPr>
            <p:ph idx="1"/>
          </p:nvPr>
        </p:nvSpPr>
        <p:spPr>
          <a:xfrm>
            <a:off x="1283384" y="2419350"/>
            <a:ext cx="5751481" cy="3237647"/>
          </a:xfrm>
        </p:spPr>
        <p:txBody>
          <a:bodyPr vert="horz" lIns="91440" tIns="45720" rIns="91440" bIns="45720" rtlCol="0" anchor="ctr">
            <a:normAutofit/>
          </a:bodyPr>
          <a:lstStyle/>
          <a:p>
            <a:pPr>
              <a:buNone/>
            </a:pPr>
            <a:r>
              <a:rPr lang="en-US" sz="2000">
                <a:ea typeface="+mn-lt"/>
                <a:cs typeface="+mn-lt"/>
              </a:rPr>
              <a:t>The system will provide real-time alerts and notifications to administrators upon detecting suspicious keystroke logging activity, along with detailed reports and forensic evidence for incident response and remediation. Output images will include graphical representations of detected threats, system health status, and security posture metrics.</a:t>
            </a:r>
          </a:p>
        </p:txBody>
      </p:sp>
    </p:spTree>
    <p:extLst>
      <p:ext uri="{BB962C8B-B14F-4D97-AF65-F5344CB8AC3E}">
        <p14:creationId xmlns:p14="http://schemas.microsoft.com/office/powerpoint/2010/main" val="2505752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7C36A1D1-76A5-118F-DEBD-DE2298441A64}"/>
              </a:ext>
            </a:extLst>
          </p:cNvPr>
          <p:cNvPicPr>
            <a:picLocks noGrp="1" noChangeAspect="1"/>
          </p:cNvPicPr>
          <p:nvPr>
            <p:ph idx="1"/>
          </p:nvPr>
        </p:nvPicPr>
        <p:blipFill rotWithShape="1">
          <a:blip r:embed="rId2"/>
          <a:srcRect r="4872" b="1"/>
          <a:stretch/>
        </p:blipFill>
        <p:spPr>
          <a:xfrm>
            <a:off x="20" y="1282"/>
            <a:ext cx="12191980" cy="6856718"/>
          </a:xfrm>
          <a:prstGeom prst="rect">
            <a:avLst/>
          </a:prstGeom>
        </p:spPr>
      </p:pic>
    </p:spTree>
    <p:extLst>
      <p:ext uri="{BB962C8B-B14F-4D97-AF65-F5344CB8AC3E}">
        <p14:creationId xmlns:p14="http://schemas.microsoft.com/office/powerpoint/2010/main" val="153001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0978E329-E231-6589-0AA8-2E0DFB03234D}"/>
              </a:ext>
            </a:extLst>
          </p:cNvPr>
          <p:cNvPicPr>
            <a:picLocks noGrp="1" noChangeAspect="1"/>
          </p:cNvPicPr>
          <p:nvPr>
            <p:ph idx="1"/>
          </p:nvPr>
        </p:nvPicPr>
        <p:blipFill rotWithShape="1">
          <a:blip r:embed="rId2"/>
          <a:srcRect r="3982"/>
          <a:stretch/>
        </p:blipFill>
        <p:spPr>
          <a:xfrm>
            <a:off x="20" y="1282"/>
            <a:ext cx="12191980" cy="6856718"/>
          </a:xfrm>
          <a:prstGeom prst="rect">
            <a:avLst/>
          </a:prstGeom>
        </p:spPr>
      </p:pic>
    </p:spTree>
    <p:extLst>
      <p:ext uri="{BB962C8B-B14F-4D97-AF65-F5344CB8AC3E}">
        <p14:creationId xmlns:p14="http://schemas.microsoft.com/office/powerpoint/2010/main" val="375067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KEY LOGGER</vt:lpstr>
      <vt:lpstr>OUTLINE:</vt:lpstr>
      <vt:lpstr>PROBLEM STATEMENT:</vt:lpstr>
      <vt:lpstr>PROPOSED SOLUTION:</vt:lpstr>
      <vt:lpstr>SYSTEM APPROACH:</vt:lpstr>
      <vt:lpstr>Algorithm &amp; Deployment:</vt:lpstr>
      <vt:lpstr>Result:</vt:lpstr>
      <vt:lpstr>PowerPoint Presentation</vt:lpstr>
      <vt:lpstr>PowerPoint Presentation</vt:lpstr>
      <vt:lpstr>Research Objectives:</vt:lpstr>
      <vt:lpstr>Future Scope:</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423</cp:revision>
  <dcterms:created xsi:type="dcterms:W3CDTF">2024-04-04T09:22:27Z</dcterms:created>
  <dcterms:modified xsi:type="dcterms:W3CDTF">2024-04-05T06:11:18Z</dcterms:modified>
</cp:coreProperties>
</file>